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4" r:id="rId4"/>
    <p:sldMasterId id="2147483675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456bcce77a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456bcce77a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1044286" y="0"/>
            <a:ext cx="80997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36220" y="1089660"/>
            <a:ext cx="8641200" cy="34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ctrTitle"/>
          </p:nvPr>
        </p:nvSpPr>
        <p:spPr>
          <a:xfrm>
            <a:off x="443345" y="1132717"/>
            <a:ext cx="8340300" cy="2095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6" name="Google Shape;66;p15"/>
          <p:cNvSpPr txBox="1"/>
          <p:nvPr>
            <p:ph idx="1" type="subTitle"/>
          </p:nvPr>
        </p:nvSpPr>
        <p:spPr>
          <a:xfrm>
            <a:off x="443345" y="3228001"/>
            <a:ext cx="83403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title"/>
          </p:nvPr>
        </p:nvSpPr>
        <p:spPr>
          <a:xfrm>
            <a:off x="1044286" y="0"/>
            <a:ext cx="80997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236220" y="1089660"/>
            <a:ext cx="8641200" cy="342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/>
          <p:nvPr>
            <p:ph type="title"/>
          </p:nvPr>
        </p:nvSpPr>
        <p:spPr>
          <a:xfrm>
            <a:off x="274320" y="1028700"/>
            <a:ext cx="8595300" cy="239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b="0" i="0" sz="4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2" name="Google Shape;72;p17"/>
          <p:cNvSpPr txBox="1"/>
          <p:nvPr>
            <p:ph idx="1" type="body"/>
          </p:nvPr>
        </p:nvSpPr>
        <p:spPr>
          <a:xfrm>
            <a:off x="274320" y="3442098"/>
            <a:ext cx="85953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b="0" i="0" sz="13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8"/>
          <p:cNvSpPr txBox="1"/>
          <p:nvPr>
            <p:ph type="title"/>
          </p:nvPr>
        </p:nvSpPr>
        <p:spPr>
          <a:xfrm>
            <a:off x="1108363" y="1"/>
            <a:ext cx="80355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18"/>
          <p:cNvSpPr txBox="1"/>
          <p:nvPr>
            <p:ph idx="1" type="body"/>
          </p:nvPr>
        </p:nvSpPr>
        <p:spPr>
          <a:xfrm>
            <a:off x="228600" y="1013460"/>
            <a:ext cx="4286400" cy="36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8"/>
          <p:cNvSpPr txBox="1"/>
          <p:nvPr>
            <p:ph idx="2" type="body"/>
          </p:nvPr>
        </p:nvSpPr>
        <p:spPr>
          <a:xfrm>
            <a:off x="4629150" y="1013460"/>
            <a:ext cx="4271100" cy="36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1039090" y="0"/>
            <a:ext cx="8104800" cy="76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198120" y="1013514"/>
            <a:ext cx="4300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9"/>
          <p:cNvSpPr txBox="1"/>
          <p:nvPr>
            <p:ph idx="2" type="body"/>
          </p:nvPr>
        </p:nvSpPr>
        <p:spPr>
          <a:xfrm>
            <a:off x="198120" y="1631448"/>
            <a:ext cx="4300200" cy="30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9"/>
          <p:cNvSpPr txBox="1"/>
          <p:nvPr>
            <p:ph idx="3" type="body"/>
          </p:nvPr>
        </p:nvSpPr>
        <p:spPr>
          <a:xfrm>
            <a:off x="4629149" y="1013514"/>
            <a:ext cx="42711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1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9"/>
          <p:cNvSpPr txBox="1"/>
          <p:nvPr>
            <p:ph idx="4" type="body"/>
          </p:nvPr>
        </p:nvSpPr>
        <p:spPr>
          <a:xfrm>
            <a:off x="4629149" y="1631448"/>
            <a:ext cx="4271100" cy="301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/>
          <p:nvPr>
            <p:ph type="title"/>
          </p:nvPr>
        </p:nvSpPr>
        <p:spPr>
          <a:xfrm>
            <a:off x="1108364" y="0"/>
            <a:ext cx="80355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type="title"/>
          </p:nvPr>
        </p:nvSpPr>
        <p:spPr>
          <a:xfrm>
            <a:off x="213362" y="1051560"/>
            <a:ext cx="3467100" cy="69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8" name="Google Shape;88;p22"/>
          <p:cNvSpPr txBox="1"/>
          <p:nvPr>
            <p:ph idx="1" type="body"/>
          </p:nvPr>
        </p:nvSpPr>
        <p:spPr>
          <a:xfrm>
            <a:off x="3886200" y="1051560"/>
            <a:ext cx="5059800" cy="35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195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85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85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85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22"/>
          <p:cNvSpPr txBox="1"/>
          <p:nvPr>
            <p:ph idx="2" type="body"/>
          </p:nvPr>
        </p:nvSpPr>
        <p:spPr>
          <a:xfrm>
            <a:off x="213361" y="1759029"/>
            <a:ext cx="34671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type="title"/>
          </p:nvPr>
        </p:nvSpPr>
        <p:spPr>
          <a:xfrm>
            <a:off x="243840" y="1036319"/>
            <a:ext cx="3332700" cy="691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23"/>
          <p:cNvSpPr/>
          <p:nvPr>
            <p:ph idx="2" type="pic"/>
          </p:nvPr>
        </p:nvSpPr>
        <p:spPr>
          <a:xfrm>
            <a:off x="3887391" y="1036319"/>
            <a:ext cx="4982400" cy="35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23"/>
          <p:cNvSpPr txBox="1"/>
          <p:nvPr>
            <p:ph idx="1" type="body"/>
          </p:nvPr>
        </p:nvSpPr>
        <p:spPr>
          <a:xfrm>
            <a:off x="243840" y="1739503"/>
            <a:ext cx="33327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b="0" i="0" sz="7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4"/>
          <p:cNvSpPr txBox="1"/>
          <p:nvPr>
            <p:ph type="title"/>
          </p:nvPr>
        </p:nvSpPr>
        <p:spPr>
          <a:xfrm>
            <a:off x="1082040" y="0"/>
            <a:ext cx="8061900" cy="77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i="0" sz="3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6" name="Google Shape;96;p24"/>
          <p:cNvSpPr txBox="1"/>
          <p:nvPr>
            <p:ph idx="1" type="body"/>
          </p:nvPr>
        </p:nvSpPr>
        <p:spPr>
          <a:xfrm rot="5400000">
            <a:off x="2742480" y="-1494613"/>
            <a:ext cx="3605700" cy="86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5"/>
          <p:cNvSpPr txBox="1"/>
          <p:nvPr>
            <p:ph type="title"/>
          </p:nvPr>
        </p:nvSpPr>
        <p:spPr>
          <a:xfrm rot="5400000">
            <a:off x="6038310" y="1640730"/>
            <a:ext cx="3367200" cy="235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9" name="Google Shape;99;p25"/>
          <p:cNvSpPr txBox="1"/>
          <p:nvPr>
            <p:ph idx="1" type="body"/>
          </p:nvPr>
        </p:nvSpPr>
        <p:spPr>
          <a:xfrm rot="5400000">
            <a:off x="1649175" y="-277620"/>
            <a:ext cx="3367200" cy="61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 showMasterSp="0">
  <p:cSld name="Custom Layou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6"/>
          <p:cNvSpPr/>
          <p:nvPr/>
        </p:nvSpPr>
        <p:spPr>
          <a:xfrm>
            <a:off x="0" y="1689100"/>
            <a:ext cx="9144000" cy="3454500"/>
          </a:xfrm>
          <a:prstGeom prst="rect">
            <a:avLst/>
          </a:prstGeom>
          <a:solidFill>
            <a:srgbClr val="1621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6"/>
          <p:cNvSpPr/>
          <p:nvPr/>
        </p:nvSpPr>
        <p:spPr>
          <a:xfrm>
            <a:off x="0" y="0"/>
            <a:ext cx="9144000" cy="1689000"/>
          </a:xfrm>
          <a:prstGeom prst="rect">
            <a:avLst/>
          </a:prstGeom>
          <a:solidFill>
            <a:srgbClr val="EE6D2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6"/>
          <p:cNvSpPr/>
          <p:nvPr/>
        </p:nvSpPr>
        <p:spPr>
          <a:xfrm>
            <a:off x="660400" y="444500"/>
            <a:ext cx="7900800" cy="4267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6"/>
          <p:cNvSpPr/>
          <p:nvPr/>
        </p:nvSpPr>
        <p:spPr>
          <a:xfrm>
            <a:off x="8034185" y="2208887"/>
            <a:ext cx="1054200" cy="1299600"/>
          </a:xfrm>
          <a:prstGeom prst="rect">
            <a:avLst/>
          </a:prstGeom>
          <a:solidFill>
            <a:srgbClr val="1621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6"/>
          <p:cNvSpPr txBox="1"/>
          <p:nvPr/>
        </p:nvSpPr>
        <p:spPr>
          <a:xfrm>
            <a:off x="12382500" y="4038600"/>
            <a:ext cx="184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6"/>
          <p:cNvSpPr txBox="1"/>
          <p:nvPr/>
        </p:nvSpPr>
        <p:spPr>
          <a:xfrm>
            <a:off x="660400" y="742687"/>
            <a:ext cx="79008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Connecting Researchers to Resources </a:t>
            </a:r>
            <a:endParaRPr/>
          </a:p>
        </p:txBody>
      </p:sp>
      <p:sp>
        <p:nvSpPr>
          <p:cNvPr id="107" name="Google Shape;107;p26"/>
          <p:cNvSpPr txBox="1"/>
          <p:nvPr/>
        </p:nvSpPr>
        <p:spPr>
          <a:xfrm>
            <a:off x="2438400" y="1538728"/>
            <a:ext cx="6376800" cy="19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dknet.org</a:t>
            </a:r>
            <a:endParaRPr/>
          </a:p>
        </p:txBody>
      </p:sp>
      <p:pic>
        <p:nvPicPr>
          <p:cNvPr descr="dknet vector-noshadow.png" id="108" name="Google Shape;108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0500" y="1538728"/>
            <a:ext cx="2273300" cy="227619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6"/>
          <p:cNvSpPr txBox="1"/>
          <p:nvPr/>
        </p:nvSpPr>
        <p:spPr>
          <a:xfrm>
            <a:off x="2565399" y="3141111"/>
            <a:ext cx="54609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NIDDK RESOURCE</a:t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 showMasterSp="0">
  <p:cSld name="Blank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7"/>
          <p:cNvSpPr txBox="1"/>
          <p:nvPr>
            <p:ph idx="12" type="sldNum"/>
          </p:nvPr>
        </p:nvSpPr>
        <p:spPr>
          <a:xfrm>
            <a:off x="7695144" y="4816414"/>
            <a:ext cx="276900" cy="2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50" lIns="68550" spcFirstLastPara="1" rIns="68550" wrap="square" tIns="6855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>
            <a:lvl1pPr indent="-317500" lvl="0" marL="457200" rtl="0">
              <a:spcBef>
                <a:spcPts val="750"/>
              </a:spcBef>
              <a:spcAft>
                <a:spcPts val="0"/>
              </a:spcAft>
              <a:buSzPts val="1400"/>
              <a:buChar char="•"/>
              <a:defRPr sz="1400"/>
            </a:lvl1pPr>
            <a:lvl2pPr indent="-304800" lvl="1" marL="9144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2pPr>
            <a:lvl3pPr indent="-304800" lvl="2" marL="13716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3pPr>
            <a:lvl4pPr indent="-304800" lvl="3" marL="18288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4pPr>
            <a:lvl5pPr indent="-304800" lvl="4" marL="22860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5pPr>
            <a:lvl6pPr indent="-304800" lvl="5" marL="27432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6pPr>
            <a:lvl7pPr indent="-304800" lvl="6" marL="32004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7pPr>
            <a:lvl8pPr indent="-304800" lvl="7" marL="36576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8pPr>
            <a:lvl9pPr indent="-304800" lvl="8" marL="41148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/>
        </p:txBody>
      </p:sp>
      <p:sp>
        <p:nvSpPr>
          <p:cNvPr id="115" name="Google Shape;115;p2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>
            <a:lvl1pPr indent="-317500" lvl="0" marL="457200" rtl="0">
              <a:spcBef>
                <a:spcPts val="750"/>
              </a:spcBef>
              <a:spcAft>
                <a:spcPts val="0"/>
              </a:spcAft>
              <a:buSzPts val="1400"/>
              <a:buChar char="•"/>
              <a:defRPr sz="1400"/>
            </a:lvl1pPr>
            <a:lvl2pPr indent="-304800" lvl="1" marL="9144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2pPr>
            <a:lvl3pPr indent="-304800" lvl="2" marL="13716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3pPr>
            <a:lvl4pPr indent="-304800" lvl="3" marL="18288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4pPr>
            <a:lvl5pPr indent="-304800" lvl="4" marL="22860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5pPr>
            <a:lvl6pPr indent="-304800" lvl="5" marL="27432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6pPr>
            <a:lvl7pPr indent="-304800" lvl="6" marL="32004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7pPr>
            <a:lvl8pPr indent="-304800" lvl="7" marL="36576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8pPr>
            <a:lvl9pPr indent="-304800" lvl="8" marL="4114800" rtl="0">
              <a:spcBef>
                <a:spcPts val="375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/>
        </p:txBody>
      </p:sp>
      <p:sp>
        <p:nvSpPr>
          <p:cNvPr id="116" name="Google Shape;11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949926" y="1"/>
            <a:ext cx="8194200" cy="77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312420" y="1026887"/>
            <a:ext cx="8526900" cy="36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9" name="Google Shape;59;p14"/>
          <p:cNvSpPr/>
          <p:nvPr/>
        </p:nvSpPr>
        <p:spPr>
          <a:xfrm>
            <a:off x="0" y="4728519"/>
            <a:ext cx="9144000" cy="414900"/>
          </a:xfrm>
          <a:prstGeom prst="rect">
            <a:avLst/>
          </a:prstGeom>
          <a:solidFill>
            <a:srgbClr val="EE6D2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4"/>
          <p:cNvSpPr/>
          <p:nvPr/>
        </p:nvSpPr>
        <p:spPr>
          <a:xfrm>
            <a:off x="0" y="2"/>
            <a:ext cx="9144000" cy="774300"/>
          </a:xfrm>
          <a:prstGeom prst="rect">
            <a:avLst/>
          </a:prstGeom>
          <a:solidFill>
            <a:srgbClr val="16214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dknet vector2.png" id="61" name="Google Shape;61;p1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8164" y="102246"/>
            <a:ext cx="832712" cy="885898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0" y="4712613"/>
            <a:ext cx="34926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NIDDK Resource</a:t>
            </a:r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3728560" y="4712613"/>
            <a:ext cx="54153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dknet.org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6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9"/>
          <p:cNvSpPr txBox="1"/>
          <p:nvPr>
            <p:ph type="title"/>
          </p:nvPr>
        </p:nvSpPr>
        <p:spPr>
          <a:xfrm>
            <a:off x="1044286" y="0"/>
            <a:ext cx="8099700" cy="7695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NIDDK Information Network (dkNET)</a:t>
            </a:r>
            <a:endParaRPr/>
          </a:p>
        </p:txBody>
      </p:sp>
      <p:grpSp>
        <p:nvGrpSpPr>
          <p:cNvPr id="122" name="Google Shape;122;p29"/>
          <p:cNvGrpSpPr/>
          <p:nvPr/>
        </p:nvGrpSpPr>
        <p:grpSpPr>
          <a:xfrm>
            <a:off x="464425" y="1397350"/>
            <a:ext cx="8303650" cy="3308650"/>
            <a:chOff x="464425" y="1168750"/>
            <a:chExt cx="8303650" cy="3308650"/>
          </a:xfrm>
        </p:grpSpPr>
        <p:sp>
          <p:nvSpPr>
            <p:cNvPr id="123" name="Google Shape;123;p29"/>
            <p:cNvSpPr/>
            <p:nvPr/>
          </p:nvSpPr>
          <p:spPr>
            <a:xfrm>
              <a:off x="661250" y="1168750"/>
              <a:ext cx="2045400" cy="1486800"/>
            </a:xfrm>
            <a:prstGeom prst="homePlate">
              <a:avLst>
                <a:gd fmla="val 50000" name="adj"/>
              </a:avLst>
            </a:prstGeom>
            <a:solidFill>
              <a:srgbClr val="CFE2F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29"/>
            <p:cNvSpPr/>
            <p:nvPr/>
          </p:nvSpPr>
          <p:spPr>
            <a:xfrm>
              <a:off x="2043400" y="1181500"/>
              <a:ext cx="2138700" cy="1461300"/>
            </a:xfrm>
            <a:prstGeom prst="chevron">
              <a:avLst>
                <a:gd fmla="val 50000" name="adj"/>
              </a:avLst>
            </a:prstGeom>
            <a:solidFill>
              <a:srgbClr val="9FC5E8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29"/>
            <p:cNvSpPr/>
            <p:nvPr/>
          </p:nvSpPr>
          <p:spPr>
            <a:xfrm>
              <a:off x="3528225" y="1181500"/>
              <a:ext cx="2180400" cy="1461300"/>
            </a:xfrm>
            <a:prstGeom prst="chevron">
              <a:avLst>
                <a:gd fmla="val 50000" name="adj"/>
              </a:avLst>
            </a:prstGeom>
            <a:solidFill>
              <a:srgbClr val="6FA8DC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29"/>
            <p:cNvSpPr/>
            <p:nvPr/>
          </p:nvSpPr>
          <p:spPr>
            <a:xfrm>
              <a:off x="5034200" y="1181500"/>
              <a:ext cx="2218800" cy="1461300"/>
            </a:xfrm>
            <a:prstGeom prst="chevron">
              <a:avLst>
                <a:gd fmla="val 50000" name="adj"/>
              </a:avLst>
            </a:prstGeom>
            <a:solidFill>
              <a:srgbClr val="3D85C6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29"/>
            <p:cNvSpPr/>
            <p:nvPr/>
          </p:nvSpPr>
          <p:spPr>
            <a:xfrm>
              <a:off x="6587675" y="1181500"/>
              <a:ext cx="2180400" cy="1461300"/>
            </a:xfrm>
            <a:prstGeom prst="chevron">
              <a:avLst>
                <a:gd fmla="val 50000" name="adj"/>
              </a:avLst>
            </a:prstGeom>
            <a:solidFill>
              <a:srgbClr val="0B5394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29"/>
            <p:cNvSpPr txBox="1"/>
            <p:nvPr/>
          </p:nvSpPr>
          <p:spPr>
            <a:xfrm>
              <a:off x="2815400" y="1538450"/>
              <a:ext cx="1103700" cy="68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alibri"/>
                  <a:ea typeface="Calibri"/>
                  <a:cs typeface="Calibri"/>
                  <a:sym typeface="Calibri"/>
                </a:rPr>
                <a:t>Construct a 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alibri"/>
                  <a:ea typeface="Calibri"/>
                  <a:cs typeface="Calibri"/>
                  <a:sym typeface="Calibri"/>
                </a:rPr>
                <a:t>hypothesis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29"/>
            <p:cNvSpPr txBox="1"/>
            <p:nvPr/>
          </p:nvSpPr>
          <p:spPr>
            <a:xfrm>
              <a:off x="833000" y="1475550"/>
              <a:ext cx="1512300" cy="68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alibri"/>
                  <a:ea typeface="Calibri"/>
                  <a:cs typeface="Calibri"/>
                  <a:sym typeface="Calibri"/>
                </a:rPr>
                <a:t>Ask a question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alibri"/>
                  <a:ea typeface="Calibri"/>
                  <a:cs typeface="Calibri"/>
                  <a:sym typeface="Calibri"/>
                </a:rPr>
                <a:t>Do background research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0" name="Google Shape;130;p29"/>
            <p:cNvSpPr txBox="1"/>
            <p:nvPr/>
          </p:nvSpPr>
          <p:spPr>
            <a:xfrm>
              <a:off x="4288800" y="1538450"/>
              <a:ext cx="1175400" cy="68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latin typeface="Calibri"/>
                  <a:ea typeface="Calibri"/>
                  <a:cs typeface="Calibri"/>
                  <a:sym typeface="Calibri"/>
                </a:rPr>
                <a:t>Plan experiments</a:t>
              </a:r>
              <a:endParaRPr b="1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9"/>
            <p:cNvSpPr txBox="1"/>
            <p:nvPr/>
          </p:nvSpPr>
          <p:spPr>
            <a:xfrm>
              <a:off x="5710750" y="1412650"/>
              <a:ext cx="1103700" cy="68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Collect and analyze data</a:t>
              </a:r>
              <a:endParaRPr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29"/>
            <p:cNvSpPr txBox="1"/>
            <p:nvPr/>
          </p:nvSpPr>
          <p:spPr>
            <a:xfrm>
              <a:off x="7481475" y="1569100"/>
              <a:ext cx="1103700" cy="68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Publish results</a:t>
              </a:r>
              <a:endParaRPr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3" name="Google Shape;133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555363" y="2834485"/>
              <a:ext cx="380730" cy="3263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" name="Google Shape;134;p2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64425" y="2834485"/>
              <a:ext cx="350513" cy="3263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5" name="Google Shape;135;p29"/>
            <p:cNvSpPr txBox="1"/>
            <p:nvPr/>
          </p:nvSpPr>
          <p:spPr>
            <a:xfrm>
              <a:off x="720275" y="2812475"/>
              <a:ext cx="1346100" cy="26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Calibri"/>
                  <a:ea typeface="Calibri"/>
                  <a:cs typeface="Calibri"/>
                  <a:sym typeface="Calibri"/>
                </a:rPr>
                <a:t>Discovery Portal</a:t>
              </a:r>
              <a:endParaRPr b="1" sz="10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29"/>
            <p:cNvSpPr txBox="1"/>
            <p:nvPr/>
          </p:nvSpPr>
          <p:spPr>
            <a:xfrm>
              <a:off x="2249463" y="2805875"/>
              <a:ext cx="1346100" cy="26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Calibri"/>
                  <a:ea typeface="Calibri"/>
                  <a:cs typeface="Calibri"/>
                  <a:sym typeface="Calibri"/>
                </a:rPr>
                <a:t>Hypothesis Center</a:t>
              </a:r>
              <a:endParaRPr b="1" sz="10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29"/>
            <p:cNvSpPr txBox="1"/>
            <p:nvPr/>
          </p:nvSpPr>
          <p:spPr>
            <a:xfrm>
              <a:off x="3856738" y="2820175"/>
              <a:ext cx="1346100" cy="26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Calibri"/>
                  <a:ea typeface="Calibri"/>
                  <a:cs typeface="Calibri"/>
                  <a:sym typeface="Calibri"/>
                </a:rPr>
                <a:t>Resource Reports</a:t>
              </a:r>
              <a:endParaRPr b="1" sz="10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9"/>
            <p:cNvSpPr txBox="1"/>
            <p:nvPr/>
          </p:nvSpPr>
          <p:spPr>
            <a:xfrm>
              <a:off x="3866025" y="3192300"/>
              <a:ext cx="1346100" cy="26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Calibri"/>
                  <a:ea typeface="Calibri"/>
                  <a:cs typeface="Calibri"/>
                  <a:sym typeface="Calibri"/>
                </a:rPr>
                <a:t>Authentication Reports</a:t>
              </a:r>
              <a:endParaRPr b="1" sz="10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39" name="Google Shape;139;p29"/>
            <p:cNvCxnSpPr/>
            <p:nvPr/>
          </p:nvCxnSpPr>
          <p:spPr>
            <a:xfrm>
              <a:off x="882525" y="3151075"/>
              <a:ext cx="0" cy="1252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29"/>
            <p:cNvCxnSpPr/>
            <p:nvPr/>
          </p:nvCxnSpPr>
          <p:spPr>
            <a:xfrm>
              <a:off x="882525" y="3237613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1" name="Google Shape;141;p29"/>
            <p:cNvSpPr txBox="1"/>
            <p:nvPr/>
          </p:nvSpPr>
          <p:spPr>
            <a:xfrm>
              <a:off x="950100" y="3074875"/>
              <a:ext cx="8064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Information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2" name="Google Shape;142;p29"/>
            <p:cNvCxnSpPr/>
            <p:nvPr/>
          </p:nvCxnSpPr>
          <p:spPr>
            <a:xfrm>
              <a:off x="882525" y="3407163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3" name="Google Shape;143;p29"/>
            <p:cNvCxnSpPr/>
            <p:nvPr/>
          </p:nvCxnSpPr>
          <p:spPr>
            <a:xfrm>
              <a:off x="882525" y="3593450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4" name="Google Shape;144;p29"/>
            <p:cNvCxnSpPr/>
            <p:nvPr/>
          </p:nvCxnSpPr>
          <p:spPr>
            <a:xfrm>
              <a:off x="882525" y="3757425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45" name="Google Shape;145;p29"/>
            <p:cNvSpPr txBox="1"/>
            <p:nvPr/>
          </p:nvSpPr>
          <p:spPr>
            <a:xfrm>
              <a:off x="950100" y="3242113"/>
              <a:ext cx="8064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Material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29"/>
            <p:cNvSpPr txBox="1"/>
            <p:nvPr/>
          </p:nvSpPr>
          <p:spPr>
            <a:xfrm>
              <a:off x="950100" y="3416150"/>
              <a:ext cx="8064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Google Shape;147;p29"/>
            <p:cNvSpPr txBox="1"/>
            <p:nvPr/>
          </p:nvSpPr>
          <p:spPr>
            <a:xfrm>
              <a:off x="950100" y="3587463"/>
              <a:ext cx="8064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Tools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29"/>
            <p:cNvSpPr txBox="1"/>
            <p:nvPr/>
          </p:nvSpPr>
          <p:spPr>
            <a:xfrm>
              <a:off x="950100" y="3757425"/>
              <a:ext cx="12279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Funded grant and funding opportunities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30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Literature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300"/>
                </a:spcBef>
                <a:spcAft>
                  <a:spcPts val="30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Tutorials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9" name="Google Shape;149;p29"/>
            <p:cNvCxnSpPr/>
            <p:nvPr/>
          </p:nvCxnSpPr>
          <p:spPr>
            <a:xfrm>
              <a:off x="882525" y="3934725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0" name="Google Shape;150;p29"/>
            <p:cNvCxnSpPr/>
            <p:nvPr/>
          </p:nvCxnSpPr>
          <p:spPr>
            <a:xfrm>
              <a:off x="882525" y="4235800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1" name="Google Shape;151;p29"/>
            <p:cNvCxnSpPr/>
            <p:nvPr/>
          </p:nvCxnSpPr>
          <p:spPr>
            <a:xfrm>
              <a:off x="882525" y="4403575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pic>
          <p:nvPicPr>
            <p:cNvPr id="152" name="Google Shape;152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155625" y="2837435"/>
              <a:ext cx="380730" cy="3263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3" name="Google Shape;153;p29"/>
            <p:cNvSpPr txBox="1"/>
            <p:nvPr/>
          </p:nvSpPr>
          <p:spPr>
            <a:xfrm>
              <a:off x="5464000" y="2820175"/>
              <a:ext cx="1346100" cy="26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Calibri"/>
                  <a:ea typeface="Calibri"/>
                  <a:cs typeface="Calibri"/>
                  <a:sym typeface="Calibri"/>
                </a:rPr>
                <a:t>Resource Reports</a:t>
              </a:r>
              <a:endParaRPr b="1" sz="10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29"/>
            <p:cNvSpPr txBox="1"/>
            <p:nvPr/>
          </p:nvSpPr>
          <p:spPr>
            <a:xfrm>
              <a:off x="5464000" y="3237625"/>
              <a:ext cx="1346100" cy="26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Calibri"/>
                  <a:ea typeface="Calibri"/>
                  <a:cs typeface="Calibri"/>
                  <a:sym typeface="Calibri"/>
                </a:rPr>
                <a:t>Hypothesis Center</a:t>
              </a:r>
              <a:endParaRPr b="1" sz="10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29"/>
            <p:cNvSpPr txBox="1"/>
            <p:nvPr/>
          </p:nvSpPr>
          <p:spPr>
            <a:xfrm>
              <a:off x="7096400" y="2797150"/>
              <a:ext cx="1557000" cy="26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Calibri"/>
                  <a:ea typeface="Calibri"/>
                  <a:cs typeface="Calibri"/>
                  <a:sym typeface="Calibri"/>
                </a:rPr>
                <a:t>FAIR Data Resources</a:t>
              </a:r>
              <a:endParaRPr b="1" sz="10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6" name="Google Shape;156;p29"/>
            <p:cNvCxnSpPr/>
            <p:nvPr/>
          </p:nvCxnSpPr>
          <p:spPr>
            <a:xfrm>
              <a:off x="7327350" y="3067300"/>
              <a:ext cx="0" cy="268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7" name="Google Shape;157;p29"/>
            <p:cNvCxnSpPr/>
            <p:nvPr/>
          </p:nvCxnSpPr>
          <p:spPr>
            <a:xfrm>
              <a:off x="7321650" y="3155100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8" name="Google Shape;158;p29"/>
            <p:cNvCxnSpPr/>
            <p:nvPr/>
          </p:nvCxnSpPr>
          <p:spPr>
            <a:xfrm>
              <a:off x="7321650" y="3329138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9" name="Google Shape;159;p29"/>
            <p:cNvSpPr txBox="1"/>
            <p:nvPr/>
          </p:nvSpPr>
          <p:spPr>
            <a:xfrm>
              <a:off x="7359750" y="3003575"/>
              <a:ext cx="11037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Data Management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29"/>
            <p:cNvSpPr txBox="1"/>
            <p:nvPr/>
          </p:nvSpPr>
          <p:spPr>
            <a:xfrm>
              <a:off x="7359750" y="3174350"/>
              <a:ext cx="11493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Data Repositories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61" name="Google Shape;161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799350" y="3477435"/>
              <a:ext cx="380730" cy="3263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2" name="Google Shape;162;p29"/>
            <p:cNvSpPr txBox="1"/>
            <p:nvPr/>
          </p:nvSpPr>
          <p:spPr>
            <a:xfrm>
              <a:off x="7096400" y="3477413"/>
              <a:ext cx="1346100" cy="268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Calibri"/>
                  <a:ea typeface="Calibri"/>
                  <a:cs typeface="Calibri"/>
                  <a:sym typeface="Calibri"/>
                </a:rPr>
                <a:t>Resource Reports</a:t>
              </a:r>
              <a:endParaRPr b="1" sz="10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3" name="Google Shape;163;p29"/>
            <p:cNvCxnSpPr/>
            <p:nvPr/>
          </p:nvCxnSpPr>
          <p:spPr>
            <a:xfrm>
              <a:off x="7333050" y="3743600"/>
              <a:ext cx="0" cy="268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4" name="Google Shape;164;p29"/>
            <p:cNvCxnSpPr/>
            <p:nvPr/>
          </p:nvCxnSpPr>
          <p:spPr>
            <a:xfrm>
              <a:off x="7327350" y="3846063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5" name="Google Shape;165;p29"/>
            <p:cNvCxnSpPr/>
            <p:nvPr/>
          </p:nvCxnSpPr>
          <p:spPr>
            <a:xfrm>
              <a:off x="7327350" y="4005438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6" name="Google Shape;166;p29"/>
            <p:cNvSpPr txBox="1"/>
            <p:nvPr/>
          </p:nvSpPr>
          <p:spPr>
            <a:xfrm>
              <a:off x="7359750" y="3688675"/>
              <a:ext cx="11037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Cite RRID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9"/>
            <p:cNvSpPr txBox="1"/>
            <p:nvPr/>
          </p:nvSpPr>
          <p:spPr>
            <a:xfrm>
              <a:off x="7359750" y="3855050"/>
              <a:ext cx="11493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Track Resources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8" name="Google Shape;168;p29"/>
            <p:cNvCxnSpPr/>
            <p:nvPr/>
          </p:nvCxnSpPr>
          <p:spPr>
            <a:xfrm>
              <a:off x="3965775" y="3660650"/>
              <a:ext cx="8700" cy="4347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9" name="Google Shape;169;p29"/>
            <p:cNvCxnSpPr/>
            <p:nvPr/>
          </p:nvCxnSpPr>
          <p:spPr>
            <a:xfrm>
              <a:off x="3971475" y="3731425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0" name="Google Shape;170;p29"/>
            <p:cNvCxnSpPr/>
            <p:nvPr/>
          </p:nvCxnSpPr>
          <p:spPr>
            <a:xfrm>
              <a:off x="3965775" y="3904325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1" name="Google Shape;171;p29"/>
            <p:cNvSpPr txBox="1"/>
            <p:nvPr/>
          </p:nvSpPr>
          <p:spPr>
            <a:xfrm>
              <a:off x="4022925" y="3578725"/>
              <a:ext cx="13077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Resource Identification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29"/>
            <p:cNvSpPr txBox="1"/>
            <p:nvPr/>
          </p:nvSpPr>
          <p:spPr>
            <a:xfrm>
              <a:off x="4022925" y="3731388"/>
              <a:ext cx="11493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Authentication plans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73" name="Google Shape;173;p2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3570475" y="3282866"/>
              <a:ext cx="350525" cy="29210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74" name="Google Shape;174;p29"/>
            <p:cNvCxnSpPr/>
            <p:nvPr/>
          </p:nvCxnSpPr>
          <p:spPr>
            <a:xfrm>
              <a:off x="3971475" y="4095350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5" name="Google Shape;175;p29"/>
            <p:cNvSpPr txBox="1"/>
            <p:nvPr/>
          </p:nvSpPr>
          <p:spPr>
            <a:xfrm>
              <a:off x="4022925" y="3911175"/>
              <a:ext cx="14412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NIH Mandates on Rigor and Reproducibility for grant submission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76" name="Google Shape;176;p2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814450" y="2838716"/>
              <a:ext cx="350525" cy="29210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77" name="Google Shape;177;p29"/>
            <p:cNvCxnSpPr/>
            <p:nvPr/>
          </p:nvCxnSpPr>
          <p:spPr>
            <a:xfrm>
              <a:off x="2313125" y="3147988"/>
              <a:ext cx="0" cy="268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8" name="Google Shape;178;p29"/>
            <p:cNvCxnSpPr/>
            <p:nvPr/>
          </p:nvCxnSpPr>
          <p:spPr>
            <a:xfrm>
              <a:off x="2307425" y="3250450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9" name="Google Shape;179;p29"/>
            <p:cNvSpPr txBox="1"/>
            <p:nvPr/>
          </p:nvSpPr>
          <p:spPr>
            <a:xfrm>
              <a:off x="2322438" y="3289375"/>
              <a:ext cx="11493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MMPC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0" name="Google Shape;180;p29"/>
            <p:cNvCxnSpPr/>
            <p:nvPr/>
          </p:nvCxnSpPr>
          <p:spPr>
            <a:xfrm>
              <a:off x="2307425" y="3409825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1" name="Google Shape;181;p29"/>
            <p:cNvSpPr txBox="1"/>
            <p:nvPr/>
          </p:nvSpPr>
          <p:spPr>
            <a:xfrm>
              <a:off x="2345250" y="3093063"/>
              <a:ext cx="11037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SPP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29"/>
            <p:cNvSpPr txBox="1"/>
            <p:nvPr/>
          </p:nvSpPr>
          <p:spPr>
            <a:xfrm>
              <a:off x="2431525" y="3707900"/>
              <a:ext cx="311100" cy="76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Calibri"/>
                  <a:ea typeface="Calibri"/>
                  <a:cs typeface="Calibri"/>
                  <a:sym typeface="Calibri"/>
                </a:rPr>
                <a:t>•</a:t>
              </a:r>
              <a:endParaRPr sz="800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Calibri"/>
                  <a:ea typeface="Calibri"/>
                  <a:cs typeface="Calibri"/>
                  <a:sym typeface="Calibri"/>
                </a:rPr>
                <a:t>•</a:t>
              </a:r>
              <a:endParaRPr sz="800"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800">
                  <a:latin typeface="Calibri"/>
                  <a:ea typeface="Calibri"/>
                  <a:cs typeface="Calibri"/>
                  <a:sym typeface="Calibri"/>
                </a:rPr>
                <a:t>•</a:t>
              </a:r>
              <a:endParaRPr sz="800"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3" name="Google Shape;183;p29"/>
            <p:cNvCxnSpPr/>
            <p:nvPr/>
          </p:nvCxnSpPr>
          <p:spPr>
            <a:xfrm>
              <a:off x="2313125" y="3376588"/>
              <a:ext cx="0" cy="335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4" name="Google Shape;184;p29"/>
            <p:cNvCxnSpPr/>
            <p:nvPr/>
          </p:nvCxnSpPr>
          <p:spPr>
            <a:xfrm>
              <a:off x="2307425" y="3714625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5" name="Google Shape;185;p29"/>
            <p:cNvCxnSpPr/>
            <p:nvPr/>
          </p:nvCxnSpPr>
          <p:spPr>
            <a:xfrm>
              <a:off x="2307425" y="3562225"/>
              <a:ext cx="687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6" name="Google Shape;186;p29"/>
            <p:cNvSpPr txBox="1"/>
            <p:nvPr/>
          </p:nvSpPr>
          <p:spPr>
            <a:xfrm>
              <a:off x="2315050" y="3451113"/>
              <a:ext cx="11493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HIRN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29"/>
            <p:cNvSpPr txBox="1"/>
            <p:nvPr/>
          </p:nvSpPr>
          <p:spPr>
            <a:xfrm>
              <a:off x="2315050" y="3619000"/>
              <a:ext cx="1280400" cy="1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>
                  <a:latin typeface="Calibri"/>
                  <a:ea typeface="Calibri"/>
                  <a:cs typeface="Calibri"/>
                  <a:sym typeface="Calibri"/>
                </a:rPr>
                <a:t>T1D Knowledge Portal</a:t>
              </a:r>
              <a:endParaRPr sz="900"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88" name="Google Shape;188;p2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029615" y="2816903"/>
              <a:ext cx="311100" cy="31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9" name="Google Shape;189;p2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204628" y="3273378"/>
              <a:ext cx="311100" cy="3111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90" name="Google Shape;190;p29"/>
          <p:cNvSpPr txBox="1"/>
          <p:nvPr/>
        </p:nvSpPr>
        <p:spPr>
          <a:xfrm>
            <a:off x="0" y="4743300"/>
            <a:ext cx="6054000" cy="400200"/>
          </a:xfrm>
          <a:prstGeom prst="rect">
            <a:avLst/>
          </a:prstGeom>
          <a:solidFill>
            <a:srgbClr val="EE6D2D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  Jeffrey S. Grethe Ph.D. (dkNET PI)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29"/>
          <p:cNvSpPr txBox="1"/>
          <p:nvPr/>
        </p:nvSpPr>
        <p:spPr>
          <a:xfrm>
            <a:off x="173400" y="837125"/>
            <a:ext cx="8492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000">
                <a:solidFill>
                  <a:srgbClr val="1C4587"/>
                </a:solidFill>
                <a:latin typeface="Calibri"/>
                <a:ea typeface="Calibri"/>
                <a:cs typeface="Calibri"/>
                <a:sym typeface="Calibri"/>
              </a:rPr>
              <a:t>Research resource information portal for biomedical researchers</a:t>
            </a:r>
            <a:endParaRPr b="1">
              <a:solidFill>
                <a:srgbClr val="1C458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